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73" r:id="rId3"/>
    <p:sldId id="275" r:id="rId4"/>
    <p:sldId id="259" r:id="rId5"/>
    <p:sldId id="277" r:id="rId6"/>
    <p:sldId id="278" r:id="rId7"/>
    <p:sldId id="27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2" y="1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C430D-D1DF-416F-BF1F-849152697E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10562B-00EF-4367-B2AD-0A8E12934AE9}">
      <dgm:prSet/>
      <dgm:spPr/>
      <dgm:t>
        <a:bodyPr/>
        <a:lstStyle/>
        <a:p>
          <a:r>
            <a:rPr lang="en-US"/>
            <a:t>Prefers Canary Island Date (</a:t>
          </a:r>
          <a:r>
            <a:rPr lang="en-US" i="1"/>
            <a:t>Phoenix canariensis</a:t>
          </a:r>
          <a:r>
            <a:rPr lang="en-US"/>
            <a:t>)</a:t>
          </a:r>
        </a:p>
      </dgm:t>
    </dgm:pt>
    <dgm:pt modelId="{3BD820C9-11FA-4B39-89C4-94A9BADBE710}" type="parTrans" cxnId="{9386354F-6C7A-4445-9223-8D019A866F5A}">
      <dgm:prSet/>
      <dgm:spPr/>
      <dgm:t>
        <a:bodyPr/>
        <a:lstStyle/>
        <a:p>
          <a:endParaRPr lang="en-US"/>
        </a:p>
      </dgm:t>
    </dgm:pt>
    <dgm:pt modelId="{157B8C9F-26E1-43C8-8EC5-31B022A133DD}" type="sibTrans" cxnId="{9386354F-6C7A-4445-9223-8D019A866F5A}">
      <dgm:prSet/>
      <dgm:spPr/>
      <dgm:t>
        <a:bodyPr/>
        <a:lstStyle/>
        <a:p>
          <a:endParaRPr lang="en-US"/>
        </a:p>
      </dgm:t>
    </dgm:pt>
    <dgm:pt modelId="{04A52789-3C48-43AA-A38A-5ACA0F562BD8}">
      <dgm:prSet/>
      <dgm:spPr/>
      <dgm:t>
        <a:bodyPr/>
        <a:lstStyle/>
        <a:p>
          <a:r>
            <a:rPr lang="en-US"/>
            <a:t>Alternative hosts include: </a:t>
          </a:r>
          <a:r>
            <a:rPr lang="en-US" i="1"/>
            <a:t>Bismarkia</a:t>
          </a:r>
          <a:r>
            <a:rPr lang="en-US"/>
            <a:t> spp., </a:t>
          </a:r>
          <a:r>
            <a:rPr lang="en-US" i="1"/>
            <a:t>Brahea</a:t>
          </a:r>
          <a:r>
            <a:rPr lang="en-US"/>
            <a:t> spp., </a:t>
          </a:r>
          <a:r>
            <a:rPr lang="en-US" i="1"/>
            <a:t>Dypsis</a:t>
          </a:r>
          <a:r>
            <a:rPr lang="en-US"/>
            <a:t> spp., </a:t>
          </a:r>
          <a:r>
            <a:rPr lang="en-US" i="1"/>
            <a:t>Jubaea chilensis</a:t>
          </a:r>
          <a:r>
            <a:rPr lang="en-US"/>
            <a:t>, </a:t>
          </a:r>
          <a:r>
            <a:rPr lang="en-US" i="1"/>
            <a:t>Phoenix reclinata</a:t>
          </a:r>
          <a:r>
            <a:rPr lang="en-US"/>
            <a:t>, </a:t>
          </a:r>
          <a:r>
            <a:rPr lang="en-US" i="1"/>
            <a:t>Phoenix dactylifera</a:t>
          </a:r>
          <a:r>
            <a:rPr lang="en-US"/>
            <a:t>, </a:t>
          </a:r>
          <a:r>
            <a:rPr lang="en-US" i="1"/>
            <a:t>Pritchardia</a:t>
          </a:r>
          <a:r>
            <a:rPr lang="en-US"/>
            <a:t> spp., </a:t>
          </a:r>
          <a:r>
            <a:rPr lang="en-US" i="1"/>
            <a:t>Sabal palmetto</a:t>
          </a:r>
          <a:r>
            <a:rPr lang="en-US"/>
            <a:t>,  </a:t>
          </a:r>
          <a:r>
            <a:rPr lang="en-US" i="1"/>
            <a:t>Washingtonia</a:t>
          </a:r>
          <a:r>
            <a:rPr lang="en-US"/>
            <a:t> spp.</a:t>
          </a:r>
        </a:p>
      </dgm:t>
    </dgm:pt>
    <dgm:pt modelId="{F72C9E23-05FC-4B80-AD91-A7568C5F550B}" type="parTrans" cxnId="{B15446E5-DA8E-43C9-80ED-7705140CA4EB}">
      <dgm:prSet/>
      <dgm:spPr/>
      <dgm:t>
        <a:bodyPr/>
        <a:lstStyle/>
        <a:p>
          <a:endParaRPr lang="en-US"/>
        </a:p>
      </dgm:t>
    </dgm:pt>
    <dgm:pt modelId="{F0AD91C0-0928-4026-A90A-4BD0E0BD79A3}" type="sibTrans" cxnId="{B15446E5-DA8E-43C9-80ED-7705140CA4EB}">
      <dgm:prSet/>
      <dgm:spPr/>
      <dgm:t>
        <a:bodyPr/>
        <a:lstStyle/>
        <a:p>
          <a:endParaRPr lang="en-US"/>
        </a:p>
      </dgm:t>
    </dgm:pt>
    <dgm:pt modelId="{85012CA1-F325-4265-A211-0FEC1489A8B7}">
      <dgm:prSet/>
      <dgm:spPr/>
      <dgm:t>
        <a:bodyPr/>
        <a:lstStyle/>
        <a:p>
          <a:r>
            <a:rPr lang="en-US"/>
            <a:t>Will feed on avocados, pineapple, papaya, citrus, mango, banana, guava</a:t>
          </a:r>
        </a:p>
      </dgm:t>
    </dgm:pt>
    <dgm:pt modelId="{DB9AA67E-A57D-43BA-A494-04BAEF03A938}" type="parTrans" cxnId="{0C8D4B19-C812-4F52-8FE9-03C0F0A9ED83}">
      <dgm:prSet/>
      <dgm:spPr/>
      <dgm:t>
        <a:bodyPr/>
        <a:lstStyle/>
        <a:p>
          <a:endParaRPr lang="en-US"/>
        </a:p>
      </dgm:t>
    </dgm:pt>
    <dgm:pt modelId="{7A66278D-F3BE-4ECB-86E3-19931614AC6D}" type="sibTrans" cxnId="{0C8D4B19-C812-4F52-8FE9-03C0F0A9ED83}">
      <dgm:prSet/>
      <dgm:spPr/>
      <dgm:t>
        <a:bodyPr/>
        <a:lstStyle/>
        <a:p>
          <a:endParaRPr lang="en-US"/>
        </a:p>
      </dgm:t>
    </dgm:pt>
    <dgm:pt modelId="{E48AB61D-1028-4679-B46A-7DA32C858E69}" type="pres">
      <dgm:prSet presAssocID="{8CAC430D-D1DF-416F-BF1F-849152697EF5}" presName="linear" presStyleCnt="0">
        <dgm:presLayoutVars>
          <dgm:animLvl val="lvl"/>
          <dgm:resizeHandles val="exact"/>
        </dgm:presLayoutVars>
      </dgm:prSet>
      <dgm:spPr/>
    </dgm:pt>
    <dgm:pt modelId="{CB4A23A9-62E5-4FD2-B158-02564C69B48F}" type="pres">
      <dgm:prSet presAssocID="{D310562B-00EF-4367-B2AD-0A8E12934AE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BFB35C9-6457-44C6-AFFB-0B3DEA80BFD0}" type="pres">
      <dgm:prSet presAssocID="{157B8C9F-26E1-43C8-8EC5-31B022A133DD}" presName="spacer" presStyleCnt="0"/>
      <dgm:spPr/>
    </dgm:pt>
    <dgm:pt modelId="{EFDB0B60-3FB4-456B-9471-0FBB78DC7FEE}" type="pres">
      <dgm:prSet presAssocID="{04A52789-3C48-43AA-A38A-5ACA0F562BD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5BFAD4-1AC8-43EA-A6B5-C9899BC97C3B}" type="pres">
      <dgm:prSet presAssocID="{F0AD91C0-0928-4026-A90A-4BD0E0BD79A3}" presName="spacer" presStyleCnt="0"/>
      <dgm:spPr/>
    </dgm:pt>
    <dgm:pt modelId="{56A895EB-326E-4A1C-8FAA-F33522E71D60}" type="pres">
      <dgm:prSet presAssocID="{85012CA1-F325-4265-A211-0FEC1489A8B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C8D4B19-C812-4F52-8FE9-03C0F0A9ED83}" srcId="{8CAC430D-D1DF-416F-BF1F-849152697EF5}" destId="{85012CA1-F325-4265-A211-0FEC1489A8B7}" srcOrd="2" destOrd="0" parTransId="{DB9AA67E-A57D-43BA-A494-04BAEF03A938}" sibTransId="{7A66278D-F3BE-4ECB-86E3-19931614AC6D}"/>
    <dgm:cxn modelId="{BAA66B2B-C172-49C5-83FB-DAC005C2DF77}" type="presOf" srcId="{8CAC430D-D1DF-416F-BF1F-849152697EF5}" destId="{E48AB61D-1028-4679-B46A-7DA32C858E69}" srcOrd="0" destOrd="0" presId="urn:microsoft.com/office/officeart/2005/8/layout/vList2"/>
    <dgm:cxn modelId="{13BF4636-D420-435A-9BD3-A1B3FDDA242C}" type="presOf" srcId="{D310562B-00EF-4367-B2AD-0A8E12934AE9}" destId="{CB4A23A9-62E5-4FD2-B158-02564C69B48F}" srcOrd="0" destOrd="0" presId="urn:microsoft.com/office/officeart/2005/8/layout/vList2"/>
    <dgm:cxn modelId="{9386354F-6C7A-4445-9223-8D019A866F5A}" srcId="{8CAC430D-D1DF-416F-BF1F-849152697EF5}" destId="{D310562B-00EF-4367-B2AD-0A8E12934AE9}" srcOrd="0" destOrd="0" parTransId="{3BD820C9-11FA-4B39-89C4-94A9BADBE710}" sibTransId="{157B8C9F-26E1-43C8-8EC5-31B022A133DD}"/>
    <dgm:cxn modelId="{2653C2E3-6D4D-4054-B1BC-69C108C04951}" type="presOf" srcId="{85012CA1-F325-4265-A211-0FEC1489A8B7}" destId="{56A895EB-326E-4A1C-8FAA-F33522E71D60}" srcOrd="0" destOrd="0" presId="urn:microsoft.com/office/officeart/2005/8/layout/vList2"/>
    <dgm:cxn modelId="{B15446E5-DA8E-43C9-80ED-7705140CA4EB}" srcId="{8CAC430D-D1DF-416F-BF1F-849152697EF5}" destId="{04A52789-3C48-43AA-A38A-5ACA0F562BD8}" srcOrd="1" destOrd="0" parTransId="{F72C9E23-05FC-4B80-AD91-A7568C5F550B}" sibTransId="{F0AD91C0-0928-4026-A90A-4BD0E0BD79A3}"/>
    <dgm:cxn modelId="{C73362FC-B5D5-4D64-84E0-C8C8C6BF8DF3}" type="presOf" srcId="{04A52789-3C48-43AA-A38A-5ACA0F562BD8}" destId="{EFDB0B60-3FB4-456B-9471-0FBB78DC7FEE}" srcOrd="0" destOrd="0" presId="urn:microsoft.com/office/officeart/2005/8/layout/vList2"/>
    <dgm:cxn modelId="{8781F9E8-08B3-4CDB-9135-180946BFD37E}" type="presParOf" srcId="{E48AB61D-1028-4679-B46A-7DA32C858E69}" destId="{CB4A23A9-62E5-4FD2-B158-02564C69B48F}" srcOrd="0" destOrd="0" presId="urn:microsoft.com/office/officeart/2005/8/layout/vList2"/>
    <dgm:cxn modelId="{D6ED87FD-567E-47B1-85E6-94010A3C7538}" type="presParOf" srcId="{E48AB61D-1028-4679-B46A-7DA32C858E69}" destId="{7BFB35C9-6457-44C6-AFFB-0B3DEA80BFD0}" srcOrd="1" destOrd="0" presId="urn:microsoft.com/office/officeart/2005/8/layout/vList2"/>
    <dgm:cxn modelId="{289346CE-75DC-4A0C-A4D3-7D5C262E71DC}" type="presParOf" srcId="{E48AB61D-1028-4679-B46A-7DA32C858E69}" destId="{EFDB0B60-3FB4-456B-9471-0FBB78DC7FEE}" srcOrd="2" destOrd="0" presId="urn:microsoft.com/office/officeart/2005/8/layout/vList2"/>
    <dgm:cxn modelId="{0EDD804A-54B8-4366-9DFE-38950EDF9113}" type="presParOf" srcId="{E48AB61D-1028-4679-B46A-7DA32C858E69}" destId="{3C5BFAD4-1AC8-43EA-A6B5-C9899BC97C3B}" srcOrd="3" destOrd="0" presId="urn:microsoft.com/office/officeart/2005/8/layout/vList2"/>
    <dgm:cxn modelId="{D17EC0FD-165D-4B6B-B4E9-8B77AC16ED98}" type="presParOf" srcId="{E48AB61D-1028-4679-B46A-7DA32C858E69}" destId="{56A895EB-326E-4A1C-8FAA-F33522E71D6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EF332F-2774-40CC-88AF-D898755C7BD2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8DFD85-A9CD-424D-A28D-AD923D9A09E7}">
      <dgm:prSet/>
      <dgm:spPr/>
      <dgm:t>
        <a:bodyPr/>
        <a:lstStyle/>
        <a:p>
          <a:r>
            <a:rPr lang="en-US" dirty="0"/>
            <a:t>Followed BMPs for identifying infestations (Industry Standard)</a:t>
          </a:r>
        </a:p>
      </dgm:t>
    </dgm:pt>
    <dgm:pt modelId="{BF089C48-337B-4FCE-BB8C-69D1094663D4}" type="parTrans" cxnId="{E611CC47-E4F1-4C61-8D37-1D849ABF9BA8}">
      <dgm:prSet/>
      <dgm:spPr/>
      <dgm:t>
        <a:bodyPr/>
        <a:lstStyle/>
        <a:p>
          <a:endParaRPr lang="en-US"/>
        </a:p>
      </dgm:t>
    </dgm:pt>
    <dgm:pt modelId="{F432156D-9387-4F16-B54A-E9E52FF5EC57}" type="sibTrans" cxnId="{E611CC47-E4F1-4C61-8D37-1D849ABF9BA8}">
      <dgm:prSet/>
      <dgm:spPr/>
      <dgm:t>
        <a:bodyPr/>
        <a:lstStyle/>
        <a:p>
          <a:endParaRPr lang="en-US"/>
        </a:p>
      </dgm:t>
    </dgm:pt>
    <dgm:pt modelId="{156F3993-961D-453E-B367-0AF49D7037F7}">
      <dgm:prSet/>
      <dgm:spPr/>
      <dgm:t>
        <a:bodyPr/>
        <a:lstStyle/>
        <a:p>
          <a:r>
            <a:rPr lang="en-US" dirty="0"/>
            <a:t>Ground level visual inspection of the crown, stem, and visible root collar.</a:t>
          </a:r>
        </a:p>
      </dgm:t>
    </dgm:pt>
    <dgm:pt modelId="{A81FBB2B-D791-4494-A947-18458A92EBDE}" type="parTrans" cxnId="{5EE83E56-1A8E-4DF4-BC9A-F1839D510F48}">
      <dgm:prSet/>
      <dgm:spPr/>
      <dgm:t>
        <a:bodyPr/>
        <a:lstStyle/>
        <a:p>
          <a:endParaRPr lang="en-US"/>
        </a:p>
      </dgm:t>
    </dgm:pt>
    <dgm:pt modelId="{F480638D-8B1A-4F56-A2AF-B9E47A243D48}" type="sibTrans" cxnId="{5EE83E56-1A8E-4DF4-BC9A-F1839D510F48}">
      <dgm:prSet/>
      <dgm:spPr/>
      <dgm:t>
        <a:bodyPr/>
        <a:lstStyle/>
        <a:p>
          <a:endParaRPr lang="en-US"/>
        </a:p>
      </dgm:t>
    </dgm:pt>
    <dgm:pt modelId="{DD67B5BF-02EF-4806-9B5D-9A05196449BB}">
      <dgm:prSet/>
      <dgm:spPr/>
      <dgm:t>
        <a:bodyPr/>
        <a:lstStyle/>
        <a:p>
          <a:r>
            <a:rPr lang="en-US" dirty="0"/>
            <a:t>236</a:t>
          </a:r>
          <a:r>
            <a:rPr lang="en-US" baseline="0" dirty="0"/>
            <a:t> CIDP’s in ROW, 44 in Parks</a:t>
          </a:r>
          <a:endParaRPr lang="en-US" dirty="0"/>
        </a:p>
      </dgm:t>
    </dgm:pt>
    <dgm:pt modelId="{93F39ED3-C37C-418B-A999-B22CC22D4CAD}" type="parTrans" cxnId="{B0319843-F5DC-468F-AA26-E6FDA4B374E1}">
      <dgm:prSet/>
      <dgm:spPr/>
      <dgm:t>
        <a:bodyPr/>
        <a:lstStyle/>
        <a:p>
          <a:endParaRPr lang="en-US"/>
        </a:p>
      </dgm:t>
    </dgm:pt>
    <dgm:pt modelId="{B38B519D-558C-4494-A2A6-86A498E9CE76}" type="sibTrans" cxnId="{B0319843-F5DC-468F-AA26-E6FDA4B374E1}">
      <dgm:prSet/>
      <dgm:spPr/>
      <dgm:t>
        <a:bodyPr/>
        <a:lstStyle/>
        <a:p>
          <a:endParaRPr lang="en-US"/>
        </a:p>
      </dgm:t>
    </dgm:pt>
    <dgm:pt modelId="{FD5E694B-2880-4339-9BB4-203DAABB9F15}">
      <dgm:prSet/>
      <dgm:spPr/>
      <dgm:t>
        <a:bodyPr/>
        <a:lstStyle/>
        <a:p>
          <a:r>
            <a:rPr lang="en-US" dirty="0"/>
            <a:t>Identified trees that are special to neighborhoods or streets and treat?</a:t>
          </a:r>
        </a:p>
      </dgm:t>
    </dgm:pt>
    <dgm:pt modelId="{2534C335-BF46-48F7-86F6-A6D16E779963}" type="parTrans" cxnId="{3B1691C8-6335-4F34-AFF3-CB8847C0A936}">
      <dgm:prSet/>
      <dgm:spPr/>
      <dgm:t>
        <a:bodyPr/>
        <a:lstStyle/>
        <a:p>
          <a:endParaRPr lang="en-US"/>
        </a:p>
      </dgm:t>
    </dgm:pt>
    <dgm:pt modelId="{B7562C1C-1950-4DA9-A277-64AE9B955E60}" type="sibTrans" cxnId="{3B1691C8-6335-4F34-AFF3-CB8847C0A936}">
      <dgm:prSet/>
      <dgm:spPr/>
      <dgm:t>
        <a:bodyPr/>
        <a:lstStyle/>
        <a:p>
          <a:endParaRPr lang="en-US"/>
        </a:p>
      </dgm:t>
    </dgm:pt>
    <dgm:pt modelId="{9C3BD3B2-A725-44E1-97B7-D4B205D25CA5}" type="pres">
      <dgm:prSet presAssocID="{C1EF332F-2774-40CC-88AF-D898755C7BD2}" presName="vert0" presStyleCnt="0">
        <dgm:presLayoutVars>
          <dgm:dir/>
          <dgm:animOne val="branch"/>
          <dgm:animLvl val="lvl"/>
        </dgm:presLayoutVars>
      </dgm:prSet>
      <dgm:spPr/>
    </dgm:pt>
    <dgm:pt modelId="{66547518-E134-4924-93DB-6C15D489A90C}" type="pres">
      <dgm:prSet presAssocID="{D48DFD85-A9CD-424D-A28D-AD923D9A09E7}" presName="thickLine" presStyleLbl="alignNode1" presStyleIdx="0" presStyleCnt="4"/>
      <dgm:spPr/>
    </dgm:pt>
    <dgm:pt modelId="{665CE96E-BBBE-41DE-BDBF-A02452D371D8}" type="pres">
      <dgm:prSet presAssocID="{D48DFD85-A9CD-424D-A28D-AD923D9A09E7}" presName="horz1" presStyleCnt="0"/>
      <dgm:spPr/>
    </dgm:pt>
    <dgm:pt modelId="{9992E708-3929-484F-B7DB-F74D2C1A7D4A}" type="pres">
      <dgm:prSet presAssocID="{D48DFD85-A9CD-424D-A28D-AD923D9A09E7}" presName="tx1" presStyleLbl="revTx" presStyleIdx="0" presStyleCnt="4"/>
      <dgm:spPr/>
    </dgm:pt>
    <dgm:pt modelId="{5390EEB6-CA79-4C50-A414-C9419C21CB1D}" type="pres">
      <dgm:prSet presAssocID="{D48DFD85-A9CD-424D-A28D-AD923D9A09E7}" presName="vert1" presStyleCnt="0"/>
      <dgm:spPr/>
    </dgm:pt>
    <dgm:pt modelId="{ADDFE49A-DCE8-4260-8179-BFD5AEB83335}" type="pres">
      <dgm:prSet presAssocID="{156F3993-961D-453E-B367-0AF49D7037F7}" presName="thickLine" presStyleLbl="alignNode1" presStyleIdx="1" presStyleCnt="4"/>
      <dgm:spPr/>
    </dgm:pt>
    <dgm:pt modelId="{9854334D-1514-4C70-8FF8-B37EABF1378B}" type="pres">
      <dgm:prSet presAssocID="{156F3993-961D-453E-B367-0AF49D7037F7}" presName="horz1" presStyleCnt="0"/>
      <dgm:spPr/>
    </dgm:pt>
    <dgm:pt modelId="{D1C1496A-6CA6-4072-BF94-D75043C31FD9}" type="pres">
      <dgm:prSet presAssocID="{156F3993-961D-453E-B367-0AF49D7037F7}" presName="tx1" presStyleLbl="revTx" presStyleIdx="1" presStyleCnt="4"/>
      <dgm:spPr/>
    </dgm:pt>
    <dgm:pt modelId="{35B0B389-CB8D-4DA8-A2C1-0216263C0351}" type="pres">
      <dgm:prSet presAssocID="{156F3993-961D-453E-B367-0AF49D7037F7}" presName="vert1" presStyleCnt="0"/>
      <dgm:spPr/>
    </dgm:pt>
    <dgm:pt modelId="{0D5E5DD0-A353-423F-859A-EDE87A8E4FE3}" type="pres">
      <dgm:prSet presAssocID="{DD67B5BF-02EF-4806-9B5D-9A05196449BB}" presName="thickLine" presStyleLbl="alignNode1" presStyleIdx="2" presStyleCnt="4"/>
      <dgm:spPr/>
    </dgm:pt>
    <dgm:pt modelId="{AFEA243F-3F3C-4AB1-8AAF-4AECCD751839}" type="pres">
      <dgm:prSet presAssocID="{DD67B5BF-02EF-4806-9B5D-9A05196449BB}" presName="horz1" presStyleCnt="0"/>
      <dgm:spPr/>
    </dgm:pt>
    <dgm:pt modelId="{4B446E42-D179-4347-9CC2-58E95C8FB619}" type="pres">
      <dgm:prSet presAssocID="{DD67B5BF-02EF-4806-9B5D-9A05196449BB}" presName="tx1" presStyleLbl="revTx" presStyleIdx="2" presStyleCnt="4"/>
      <dgm:spPr/>
    </dgm:pt>
    <dgm:pt modelId="{31F3C91B-5E8B-4290-AC29-A1F460796DE7}" type="pres">
      <dgm:prSet presAssocID="{DD67B5BF-02EF-4806-9B5D-9A05196449BB}" presName="vert1" presStyleCnt="0"/>
      <dgm:spPr/>
    </dgm:pt>
    <dgm:pt modelId="{685495B5-6BFC-4A93-8DDD-78B80C5E89A4}" type="pres">
      <dgm:prSet presAssocID="{FD5E694B-2880-4339-9BB4-203DAABB9F15}" presName="thickLine" presStyleLbl="alignNode1" presStyleIdx="3" presStyleCnt="4"/>
      <dgm:spPr/>
    </dgm:pt>
    <dgm:pt modelId="{10B27A1A-BEC0-4427-AE6D-F0E1623A164C}" type="pres">
      <dgm:prSet presAssocID="{FD5E694B-2880-4339-9BB4-203DAABB9F15}" presName="horz1" presStyleCnt="0"/>
      <dgm:spPr/>
    </dgm:pt>
    <dgm:pt modelId="{D50C4345-E696-4B94-B5A5-1F040D3EF43B}" type="pres">
      <dgm:prSet presAssocID="{FD5E694B-2880-4339-9BB4-203DAABB9F15}" presName="tx1" presStyleLbl="revTx" presStyleIdx="3" presStyleCnt="4"/>
      <dgm:spPr/>
    </dgm:pt>
    <dgm:pt modelId="{3674AE6E-A980-46EE-B97E-6E9435A1D6BC}" type="pres">
      <dgm:prSet presAssocID="{FD5E694B-2880-4339-9BB4-203DAABB9F15}" presName="vert1" presStyleCnt="0"/>
      <dgm:spPr/>
    </dgm:pt>
  </dgm:ptLst>
  <dgm:cxnLst>
    <dgm:cxn modelId="{B0319843-F5DC-468F-AA26-E6FDA4B374E1}" srcId="{C1EF332F-2774-40CC-88AF-D898755C7BD2}" destId="{DD67B5BF-02EF-4806-9B5D-9A05196449BB}" srcOrd="2" destOrd="0" parTransId="{93F39ED3-C37C-418B-A999-B22CC22D4CAD}" sibTransId="{B38B519D-558C-4494-A2A6-86A498E9CE76}"/>
    <dgm:cxn modelId="{E611CC47-E4F1-4C61-8D37-1D849ABF9BA8}" srcId="{C1EF332F-2774-40CC-88AF-D898755C7BD2}" destId="{D48DFD85-A9CD-424D-A28D-AD923D9A09E7}" srcOrd="0" destOrd="0" parTransId="{BF089C48-337B-4FCE-BB8C-69D1094663D4}" sibTransId="{F432156D-9387-4F16-B54A-E9E52FF5EC57}"/>
    <dgm:cxn modelId="{1FA0DC6F-46E7-4C1B-928C-D0E01BB289FA}" type="presOf" srcId="{DD67B5BF-02EF-4806-9B5D-9A05196449BB}" destId="{4B446E42-D179-4347-9CC2-58E95C8FB619}" srcOrd="0" destOrd="0" presId="urn:microsoft.com/office/officeart/2008/layout/LinedList"/>
    <dgm:cxn modelId="{5EE83E56-1A8E-4DF4-BC9A-F1839D510F48}" srcId="{C1EF332F-2774-40CC-88AF-D898755C7BD2}" destId="{156F3993-961D-453E-B367-0AF49D7037F7}" srcOrd="1" destOrd="0" parTransId="{A81FBB2B-D791-4494-A947-18458A92EBDE}" sibTransId="{F480638D-8B1A-4F56-A2AF-B9E47A243D48}"/>
    <dgm:cxn modelId="{0C905DAE-D787-4AAA-99FE-7F0E50F322E5}" type="presOf" srcId="{C1EF332F-2774-40CC-88AF-D898755C7BD2}" destId="{9C3BD3B2-A725-44E1-97B7-D4B205D25CA5}" srcOrd="0" destOrd="0" presId="urn:microsoft.com/office/officeart/2008/layout/LinedList"/>
    <dgm:cxn modelId="{3B1691C8-6335-4F34-AFF3-CB8847C0A936}" srcId="{C1EF332F-2774-40CC-88AF-D898755C7BD2}" destId="{FD5E694B-2880-4339-9BB4-203DAABB9F15}" srcOrd="3" destOrd="0" parTransId="{2534C335-BF46-48F7-86F6-A6D16E779963}" sibTransId="{B7562C1C-1950-4DA9-A277-64AE9B955E60}"/>
    <dgm:cxn modelId="{7E3D5ED3-7659-4571-AB5A-CBF73FA021C8}" type="presOf" srcId="{FD5E694B-2880-4339-9BB4-203DAABB9F15}" destId="{D50C4345-E696-4B94-B5A5-1F040D3EF43B}" srcOrd="0" destOrd="0" presId="urn:microsoft.com/office/officeart/2008/layout/LinedList"/>
    <dgm:cxn modelId="{476038DB-64A0-4481-AB9E-D4DB1B70B9B1}" type="presOf" srcId="{156F3993-961D-453E-B367-0AF49D7037F7}" destId="{D1C1496A-6CA6-4072-BF94-D75043C31FD9}" srcOrd="0" destOrd="0" presId="urn:microsoft.com/office/officeart/2008/layout/LinedList"/>
    <dgm:cxn modelId="{2340A1DC-457E-4929-83FB-E0AA59E94FD1}" type="presOf" srcId="{D48DFD85-A9CD-424D-A28D-AD923D9A09E7}" destId="{9992E708-3929-484F-B7DB-F74D2C1A7D4A}" srcOrd="0" destOrd="0" presId="urn:microsoft.com/office/officeart/2008/layout/LinedList"/>
    <dgm:cxn modelId="{3C37B740-2362-461D-AEE3-0589F60EB45B}" type="presParOf" srcId="{9C3BD3B2-A725-44E1-97B7-D4B205D25CA5}" destId="{66547518-E134-4924-93DB-6C15D489A90C}" srcOrd="0" destOrd="0" presId="urn:microsoft.com/office/officeart/2008/layout/LinedList"/>
    <dgm:cxn modelId="{83306C69-8CB4-404B-AA05-2087AF3DC672}" type="presParOf" srcId="{9C3BD3B2-A725-44E1-97B7-D4B205D25CA5}" destId="{665CE96E-BBBE-41DE-BDBF-A02452D371D8}" srcOrd="1" destOrd="0" presId="urn:microsoft.com/office/officeart/2008/layout/LinedList"/>
    <dgm:cxn modelId="{662EE41A-5D47-4033-AC89-6BA2730E9E66}" type="presParOf" srcId="{665CE96E-BBBE-41DE-BDBF-A02452D371D8}" destId="{9992E708-3929-484F-B7DB-F74D2C1A7D4A}" srcOrd="0" destOrd="0" presId="urn:microsoft.com/office/officeart/2008/layout/LinedList"/>
    <dgm:cxn modelId="{75C40F3B-D632-45E6-A064-E097F8CC54B0}" type="presParOf" srcId="{665CE96E-BBBE-41DE-BDBF-A02452D371D8}" destId="{5390EEB6-CA79-4C50-A414-C9419C21CB1D}" srcOrd="1" destOrd="0" presId="urn:microsoft.com/office/officeart/2008/layout/LinedList"/>
    <dgm:cxn modelId="{81BD6240-79B5-4F71-8BA7-189F5497AA76}" type="presParOf" srcId="{9C3BD3B2-A725-44E1-97B7-D4B205D25CA5}" destId="{ADDFE49A-DCE8-4260-8179-BFD5AEB83335}" srcOrd="2" destOrd="0" presId="urn:microsoft.com/office/officeart/2008/layout/LinedList"/>
    <dgm:cxn modelId="{F930E3E0-95FF-4561-8501-C6AA3A108BA6}" type="presParOf" srcId="{9C3BD3B2-A725-44E1-97B7-D4B205D25CA5}" destId="{9854334D-1514-4C70-8FF8-B37EABF1378B}" srcOrd="3" destOrd="0" presId="urn:microsoft.com/office/officeart/2008/layout/LinedList"/>
    <dgm:cxn modelId="{830057CC-8AD0-4BB6-9F6F-3E649AE204C9}" type="presParOf" srcId="{9854334D-1514-4C70-8FF8-B37EABF1378B}" destId="{D1C1496A-6CA6-4072-BF94-D75043C31FD9}" srcOrd="0" destOrd="0" presId="urn:microsoft.com/office/officeart/2008/layout/LinedList"/>
    <dgm:cxn modelId="{A2385C6D-F82A-4A29-BF58-570C403B0B5E}" type="presParOf" srcId="{9854334D-1514-4C70-8FF8-B37EABF1378B}" destId="{35B0B389-CB8D-4DA8-A2C1-0216263C0351}" srcOrd="1" destOrd="0" presId="urn:microsoft.com/office/officeart/2008/layout/LinedList"/>
    <dgm:cxn modelId="{C28E382A-5384-46E7-AF2D-A40C9BC7EDC2}" type="presParOf" srcId="{9C3BD3B2-A725-44E1-97B7-D4B205D25CA5}" destId="{0D5E5DD0-A353-423F-859A-EDE87A8E4FE3}" srcOrd="4" destOrd="0" presId="urn:microsoft.com/office/officeart/2008/layout/LinedList"/>
    <dgm:cxn modelId="{5B468D58-39FC-4449-BF39-95BAF13D16FA}" type="presParOf" srcId="{9C3BD3B2-A725-44E1-97B7-D4B205D25CA5}" destId="{AFEA243F-3F3C-4AB1-8AAF-4AECCD751839}" srcOrd="5" destOrd="0" presId="urn:microsoft.com/office/officeart/2008/layout/LinedList"/>
    <dgm:cxn modelId="{F7869138-02CB-45B7-9B38-4953B0C926C6}" type="presParOf" srcId="{AFEA243F-3F3C-4AB1-8AAF-4AECCD751839}" destId="{4B446E42-D179-4347-9CC2-58E95C8FB619}" srcOrd="0" destOrd="0" presId="urn:microsoft.com/office/officeart/2008/layout/LinedList"/>
    <dgm:cxn modelId="{9DB3CE68-98AF-40BD-AF0C-1135EA1A4569}" type="presParOf" srcId="{AFEA243F-3F3C-4AB1-8AAF-4AECCD751839}" destId="{31F3C91B-5E8B-4290-AC29-A1F460796DE7}" srcOrd="1" destOrd="0" presId="urn:microsoft.com/office/officeart/2008/layout/LinedList"/>
    <dgm:cxn modelId="{1E626455-595B-4A44-AF5B-30DDA39B5164}" type="presParOf" srcId="{9C3BD3B2-A725-44E1-97B7-D4B205D25CA5}" destId="{685495B5-6BFC-4A93-8DDD-78B80C5E89A4}" srcOrd="6" destOrd="0" presId="urn:microsoft.com/office/officeart/2008/layout/LinedList"/>
    <dgm:cxn modelId="{B8ED505C-B3AB-4D7C-9ABC-01E6CCF33667}" type="presParOf" srcId="{9C3BD3B2-A725-44E1-97B7-D4B205D25CA5}" destId="{10B27A1A-BEC0-4427-AE6D-F0E1623A164C}" srcOrd="7" destOrd="0" presId="urn:microsoft.com/office/officeart/2008/layout/LinedList"/>
    <dgm:cxn modelId="{030543C4-1B88-474B-B734-111D10D284A2}" type="presParOf" srcId="{10B27A1A-BEC0-4427-AE6D-F0E1623A164C}" destId="{D50C4345-E696-4B94-B5A5-1F040D3EF43B}" srcOrd="0" destOrd="0" presId="urn:microsoft.com/office/officeart/2008/layout/LinedList"/>
    <dgm:cxn modelId="{E5122B89-45F1-4740-AE00-6335BFB718AF}" type="presParOf" srcId="{10B27A1A-BEC0-4427-AE6D-F0E1623A164C}" destId="{3674AE6E-A980-46EE-B97E-6E9435A1D6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EF332F-2774-40CC-88AF-D898755C7BD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5E694B-2880-4339-9BB4-203DAABB9F15}">
      <dgm:prSet/>
      <dgm:spPr/>
      <dgm:t>
        <a:bodyPr/>
        <a:lstStyle/>
        <a:p>
          <a:r>
            <a:rPr lang="en-US" b="0" i="0" dirty="0"/>
            <a:t>1) Systemic pesticides are at present the most effective tool available for protecting palms from SAPW infestations.</a:t>
          </a:r>
        </a:p>
        <a:p>
          <a:r>
            <a:rPr lang="en-US" b="0" i="0" dirty="0"/>
            <a:t>2) Systemic pesticides (mainly neonicotinoids) are translocated within the palm and accumulate in the meristematic tissue where weevil larvae feed. </a:t>
          </a:r>
        </a:p>
        <a:p>
          <a:r>
            <a:rPr lang="en-US" b="0" i="0" dirty="0"/>
            <a:t>3) Systemic pesticides can be applied as soil drenches, soil injections, trunk sprays or paints, trunk injections, or as drenches applied to the crown. </a:t>
          </a:r>
        </a:p>
        <a:p>
          <a:r>
            <a:rPr lang="en-US" b="0" i="0" dirty="0"/>
            <a:t>4) Contact insecticides (i.e., pesticides that either kill on contact or leave a dry external residue that is lethal upon contact) can be applied to palm fronds or pruning wounds to kill adult weevils attracted to these substrates. </a:t>
          </a:r>
        </a:p>
        <a:p>
          <a:r>
            <a:rPr lang="en-US" b="0" i="0" dirty="0"/>
            <a:t>5)Developing a pesticide treatment program should be made in consultation with a professional arborist, and two or more applications per year may be needed in infested areas to protect palms from weevil attack.</a:t>
          </a:r>
          <a:endParaRPr lang="en-US" dirty="0"/>
        </a:p>
      </dgm:t>
    </dgm:pt>
    <dgm:pt modelId="{2534C335-BF46-48F7-86F6-A6D16E779963}" type="parTrans" cxnId="{3B1691C8-6335-4F34-AFF3-CB8847C0A936}">
      <dgm:prSet/>
      <dgm:spPr/>
      <dgm:t>
        <a:bodyPr/>
        <a:lstStyle/>
        <a:p>
          <a:endParaRPr lang="en-US"/>
        </a:p>
      </dgm:t>
    </dgm:pt>
    <dgm:pt modelId="{B7562C1C-1950-4DA9-A277-64AE9B955E60}" type="sibTrans" cxnId="{3B1691C8-6335-4F34-AFF3-CB8847C0A936}">
      <dgm:prSet/>
      <dgm:spPr/>
      <dgm:t>
        <a:bodyPr/>
        <a:lstStyle/>
        <a:p>
          <a:endParaRPr lang="en-US"/>
        </a:p>
      </dgm:t>
    </dgm:pt>
    <dgm:pt modelId="{70764E89-8DF3-4B41-BF2A-6EA8E32ED26A}" type="pres">
      <dgm:prSet presAssocID="{C1EF332F-2774-40CC-88AF-D898755C7BD2}" presName="linear" presStyleCnt="0">
        <dgm:presLayoutVars>
          <dgm:animLvl val="lvl"/>
          <dgm:resizeHandles val="exact"/>
        </dgm:presLayoutVars>
      </dgm:prSet>
      <dgm:spPr/>
    </dgm:pt>
    <dgm:pt modelId="{F3C02F3D-91D2-4E2B-BDEC-164EDD56F15C}" type="pres">
      <dgm:prSet presAssocID="{FD5E694B-2880-4339-9BB4-203DAABB9F1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B1691C8-6335-4F34-AFF3-CB8847C0A936}" srcId="{C1EF332F-2774-40CC-88AF-D898755C7BD2}" destId="{FD5E694B-2880-4339-9BB4-203DAABB9F15}" srcOrd="0" destOrd="0" parTransId="{2534C335-BF46-48F7-86F6-A6D16E779963}" sibTransId="{B7562C1C-1950-4DA9-A277-64AE9B955E60}"/>
    <dgm:cxn modelId="{B8966CD2-D886-49A9-BBFA-F5F0D0D02391}" type="presOf" srcId="{FD5E694B-2880-4339-9BB4-203DAABB9F15}" destId="{F3C02F3D-91D2-4E2B-BDEC-164EDD56F15C}" srcOrd="0" destOrd="0" presId="urn:microsoft.com/office/officeart/2005/8/layout/vList2"/>
    <dgm:cxn modelId="{0765CEF8-BE96-43AA-9885-E61FF41C4E47}" type="presOf" srcId="{C1EF332F-2774-40CC-88AF-D898755C7BD2}" destId="{70764E89-8DF3-4B41-BF2A-6EA8E32ED26A}" srcOrd="0" destOrd="0" presId="urn:microsoft.com/office/officeart/2005/8/layout/vList2"/>
    <dgm:cxn modelId="{BA1FABD5-1E85-4159-B6D3-DB5F4D5D0363}" type="presParOf" srcId="{70764E89-8DF3-4B41-BF2A-6EA8E32ED26A}" destId="{F3C02F3D-91D2-4E2B-BDEC-164EDD56F1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EF332F-2774-40CC-88AF-D898755C7B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5E694B-2880-4339-9BB4-203DAABB9F15}">
      <dgm:prSet/>
      <dgm:spPr/>
      <dgm:t>
        <a:bodyPr/>
        <a:lstStyle/>
        <a:p>
          <a:r>
            <a:rPr lang="en-US" b="0" i="0" dirty="0"/>
            <a:t>1) Palms are recommended for treatment 4x per year annually.</a:t>
          </a:r>
        </a:p>
        <a:p>
          <a:r>
            <a:rPr lang="en-US" b="0" i="0" dirty="0"/>
            <a:t>2) Cost to Treat an Individual Palm (4x/year) is approximately $1,145.50/palm or $286.25/treatment</a:t>
          </a:r>
        </a:p>
        <a:p>
          <a:r>
            <a:rPr lang="en-US" b="0" i="0" dirty="0"/>
            <a:t>3) To treat all the CIDP’s in the City, for one year, the cost would be approximately $320,740 annually.    </a:t>
          </a:r>
        </a:p>
        <a:p>
          <a:endParaRPr lang="en-US" b="0" i="0" dirty="0"/>
        </a:p>
        <a:p>
          <a:endParaRPr lang="en-US" b="0" i="0" dirty="0"/>
        </a:p>
      </dgm:t>
    </dgm:pt>
    <dgm:pt modelId="{2534C335-BF46-48F7-86F6-A6D16E779963}" type="parTrans" cxnId="{3B1691C8-6335-4F34-AFF3-CB8847C0A936}">
      <dgm:prSet/>
      <dgm:spPr/>
      <dgm:t>
        <a:bodyPr/>
        <a:lstStyle/>
        <a:p>
          <a:endParaRPr lang="en-US"/>
        </a:p>
      </dgm:t>
    </dgm:pt>
    <dgm:pt modelId="{B7562C1C-1950-4DA9-A277-64AE9B955E60}" type="sibTrans" cxnId="{3B1691C8-6335-4F34-AFF3-CB8847C0A936}">
      <dgm:prSet/>
      <dgm:spPr/>
      <dgm:t>
        <a:bodyPr/>
        <a:lstStyle/>
        <a:p>
          <a:endParaRPr lang="en-US"/>
        </a:p>
      </dgm:t>
    </dgm:pt>
    <dgm:pt modelId="{CC46AB9A-D1D6-4094-8638-B5DFE5E7B030}" type="pres">
      <dgm:prSet presAssocID="{C1EF332F-2774-40CC-88AF-D898755C7BD2}" presName="vert0" presStyleCnt="0">
        <dgm:presLayoutVars>
          <dgm:dir/>
          <dgm:animOne val="branch"/>
          <dgm:animLvl val="lvl"/>
        </dgm:presLayoutVars>
      </dgm:prSet>
      <dgm:spPr/>
    </dgm:pt>
    <dgm:pt modelId="{DE8FF9DE-F772-45D7-A9A7-37EF67054AA5}" type="pres">
      <dgm:prSet presAssocID="{FD5E694B-2880-4339-9BB4-203DAABB9F15}" presName="thickLine" presStyleLbl="alignNode1" presStyleIdx="0" presStyleCnt="1"/>
      <dgm:spPr/>
    </dgm:pt>
    <dgm:pt modelId="{36F6AB6D-FF48-4584-9B47-0DE48382FB75}" type="pres">
      <dgm:prSet presAssocID="{FD5E694B-2880-4339-9BB4-203DAABB9F15}" presName="horz1" presStyleCnt="0"/>
      <dgm:spPr/>
    </dgm:pt>
    <dgm:pt modelId="{5212B313-9AC5-472B-8250-548A6E66A1F9}" type="pres">
      <dgm:prSet presAssocID="{FD5E694B-2880-4339-9BB4-203DAABB9F15}" presName="tx1" presStyleLbl="revTx" presStyleIdx="0" presStyleCnt="1"/>
      <dgm:spPr/>
    </dgm:pt>
    <dgm:pt modelId="{BAE72078-2AC7-4435-A4C3-393B94BF16D5}" type="pres">
      <dgm:prSet presAssocID="{FD5E694B-2880-4339-9BB4-203DAABB9F15}" presName="vert1" presStyleCnt="0"/>
      <dgm:spPr/>
    </dgm:pt>
  </dgm:ptLst>
  <dgm:cxnLst>
    <dgm:cxn modelId="{8D4E5B68-5DEC-4F05-B00C-7294929C70CA}" type="presOf" srcId="{C1EF332F-2774-40CC-88AF-D898755C7BD2}" destId="{CC46AB9A-D1D6-4094-8638-B5DFE5E7B030}" srcOrd="0" destOrd="0" presId="urn:microsoft.com/office/officeart/2008/layout/LinedList"/>
    <dgm:cxn modelId="{8BB4BD75-96DC-4245-9F5B-0866E000FC60}" type="presOf" srcId="{FD5E694B-2880-4339-9BB4-203DAABB9F15}" destId="{5212B313-9AC5-472B-8250-548A6E66A1F9}" srcOrd="0" destOrd="0" presId="urn:microsoft.com/office/officeart/2008/layout/LinedList"/>
    <dgm:cxn modelId="{3B1691C8-6335-4F34-AFF3-CB8847C0A936}" srcId="{C1EF332F-2774-40CC-88AF-D898755C7BD2}" destId="{FD5E694B-2880-4339-9BB4-203DAABB9F15}" srcOrd="0" destOrd="0" parTransId="{2534C335-BF46-48F7-86F6-A6D16E779963}" sibTransId="{B7562C1C-1950-4DA9-A277-64AE9B955E60}"/>
    <dgm:cxn modelId="{66BBE714-D975-46FF-9B40-BCA701CEEA75}" type="presParOf" srcId="{CC46AB9A-D1D6-4094-8638-B5DFE5E7B030}" destId="{DE8FF9DE-F772-45D7-A9A7-37EF67054AA5}" srcOrd="0" destOrd="0" presId="urn:microsoft.com/office/officeart/2008/layout/LinedList"/>
    <dgm:cxn modelId="{5906A92D-0DD8-4611-A50D-212CCF963306}" type="presParOf" srcId="{CC46AB9A-D1D6-4094-8638-B5DFE5E7B030}" destId="{36F6AB6D-FF48-4584-9B47-0DE48382FB75}" srcOrd="1" destOrd="0" presId="urn:microsoft.com/office/officeart/2008/layout/LinedList"/>
    <dgm:cxn modelId="{F6435BAB-E8F2-45D6-8498-E55EA3874351}" type="presParOf" srcId="{36F6AB6D-FF48-4584-9B47-0DE48382FB75}" destId="{5212B313-9AC5-472B-8250-548A6E66A1F9}" srcOrd="0" destOrd="0" presId="urn:microsoft.com/office/officeart/2008/layout/LinedList"/>
    <dgm:cxn modelId="{49B9E180-BBC1-4C39-BAD5-B268879A3A24}" type="presParOf" srcId="{36F6AB6D-FF48-4584-9B47-0DE48382FB75}" destId="{BAE72078-2AC7-4435-A4C3-393B94BF16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EF332F-2774-40CC-88AF-D898755C7BD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6F3993-961D-453E-B367-0AF49D7037F7}">
      <dgm:prSet/>
      <dgm:spPr/>
      <dgm:t>
        <a:bodyPr/>
        <a:lstStyle/>
        <a:p>
          <a:r>
            <a:rPr lang="en-US" b="1" dirty="0"/>
            <a:t>Health: </a:t>
          </a:r>
          <a:r>
            <a:rPr lang="en-US" dirty="0"/>
            <a:t>Only those in good health and Structure</a:t>
          </a:r>
        </a:p>
      </dgm:t>
    </dgm:pt>
    <dgm:pt modelId="{A81FBB2B-D791-4494-A947-18458A92EBDE}" type="parTrans" cxnId="{5EE83E56-1A8E-4DF4-BC9A-F1839D510F48}">
      <dgm:prSet/>
      <dgm:spPr/>
      <dgm:t>
        <a:bodyPr/>
        <a:lstStyle/>
        <a:p>
          <a:endParaRPr lang="en-US"/>
        </a:p>
      </dgm:t>
    </dgm:pt>
    <dgm:pt modelId="{F480638D-8B1A-4F56-A2AF-B9E47A243D48}" type="sibTrans" cxnId="{5EE83E56-1A8E-4DF4-BC9A-F1839D510F48}">
      <dgm:prSet/>
      <dgm:spPr/>
      <dgm:t>
        <a:bodyPr/>
        <a:lstStyle/>
        <a:p>
          <a:endParaRPr lang="en-US"/>
        </a:p>
      </dgm:t>
    </dgm:pt>
    <dgm:pt modelId="{DD67B5BF-02EF-4806-9B5D-9A05196449BB}">
      <dgm:prSet/>
      <dgm:spPr/>
      <dgm:t>
        <a:bodyPr/>
        <a:lstStyle/>
        <a:p>
          <a:r>
            <a:rPr lang="en-US" b="1" dirty="0"/>
            <a:t>Location: </a:t>
          </a:r>
          <a:r>
            <a:rPr lang="en-US" dirty="0"/>
            <a:t>What trees are considered landmarks of a neighborhood?</a:t>
          </a:r>
        </a:p>
      </dgm:t>
    </dgm:pt>
    <dgm:pt modelId="{93F39ED3-C37C-418B-A999-B22CC22D4CAD}" type="parTrans" cxnId="{B0319843-F5DC-468F-AA26-E6FDA4B374E1}">
      <dgm:prSet/>
      <dgm:spPr/>
      <dgm:t>
        <a:bodyPr/>
        <a:lstStyle/>
        <a:p>
          <a:endParaRPr lang="en-US"/>
        </a:p>
      </dgm:t>
    </dgm:pt>
    <dgm:pt modelId="{B38B519D-558C-4494-A2A6-86A498E9CE76}" type="sibTrans" cxnId="{B0319843-F5DC-468F-AA26-E6FDA4B374E1}">
      <dgm:prSet/>
      <dgm:spPr/>
      <dgm:t>
        <a:bodyPr/>
        <a:lstStyle/>
        <a:p>
          <a:endParaRPr lang="en-US"/>
        </a:p>
      </dgm:t>
    </dgm:pt>
    <dgm:pt modelId="{C293AE67-9509-4191-8DE6-35EDD77309B0}">
      <dgm:prSet/>
      <dgm:spPr/>
      <dgm:t>
        <a:bodyPr/>
        <a:lstStyle/>
        <a:p>
          <a:r>
            <a:rPr lang="en-US" b="1" dirty="0"/>
            <a:t>Size:</a:t>
          </a:r>
          <a:r>
            <a:rPr lang="en-US" dirty="0"/>
            <a:t> Those that are the biggest in the City</a:t>
          </a:r>
        </a:p>
      </dgm:t>
    </dgm:pt>
    <dgm:pt modelId="{50DEBC60-8A21-4FB8-BC15-3372C00FDD4A}" type="parTrans" cxnId="{1E426F6F-8094-40A2-A52B-AD7155D11837}">
      <dgm:prSet/>
      <dgm:spPr/>
      <dgm:t>
        <a:bodyPr/>
        <a:lstStyle/>
        <a:p>
          <a:endParaRPr lang="en-US"/>
        </a:p>
      </dgm:t>
    </dgm:pt>
    <dgm:pt modelId="{80FF7CA9-9755-439D-8367-E4BD88BEDA97}" type="sibTrans" cxnId="{1E426F6F-8094-40A2-A52B-AD7155D11837}">
      <dgm:prSet/>
      <dgm:spPr/>
      <dgm:t>
        <a:bodyPr/>
        <a:lstStyle/>
        <a:p>
          <a:endParaRPr lang="en-US"/>
        </a:p>
      </dgm:t>
    </dgm:pt>
    <dgm:pt modelId="{342D2624-5415-4DEA-92DD-9911007F4EFF}">
      <dgm:prSet/>
      <dgm:spPr/>
      <dgm:t>
        <a:bodyPr/>
        <a:lstStyle/>
        <a:p>
          <a:r>
            <a:rPr lang="en-US" b="1" dirty="0"/>
            <a:t>Quantity in a Neighborhood</a:t>
          </a:r>
          <a:r>
            <a:rPr lang="en-US" dirty="0"/>
            <a:t>: Should areas of higher density be treated vs. 1 here and there?</a:t>
          </a:r>
        </a:p>
      </dgm:t>
    </dgm:pt>
    <dgm:pt modelId="{4A799C16-5780-4FFD-84CC-57AE8F38BA12}" type="parTrans" cxnId="{0851CF36-8394-41A3-A8B0-9780B7748804}">
      <dgm:prSet/>
      <dgm:spPr/>
      <dgm:t>
        <a:bodyPr/>
        <a:lstStyle/>
        <a:p>
          <a:endParaRPr lang="en-US"/>
        </a:p>
      </dgm:t>
    </dgm:pt>
    <dgm:pt modelId="{69186C17-8E06-479C-9C8F-6090CDFD5B82}" type="sibTrans" cxnId="{0851CF36-8394-41A3-A8B0-9780B7748804}">
      <dgm:prSet/>
      <dgm:spPr/>
      <dgm:t>
        <a:bodyPr/>
        <a:lstStyle/>
        <a:p>
          <a:endParaRPr lang="en-US"/>
        </a:p>
      </dgm:t>
    </dgm:pt>
    <dgm:pt modelId="{8C7356AD-0E3A-47AA-9155-9BA52CC238D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/>
            <a:t>Visual Impact:</a:t>
          </a:r>
          <a:r>
            <a:rPr lang="en-US" b="0" i="0" dirty="0"/>
            <a:t> Consider their aesthetic value and how their removal might affect the overall appearance.</a:t>
          </a:r>
        </a:p>
      </dgm:t>
    </dgm:pt>
    <dgm:pt modelId="{6DADB554-6D4B-4019-8335-E8E88F4D9401}" type="parTrans" cxnId="{9FFC29C2-1ECC-417E-8817-60318D39C6AB}">
      <dgm:prSet/>
      <dgm:spPr/>
      <dgm:t>
        <a:bodyPr/>
        <a:lstStyle/>
        <a:p>
          <a:endParaRPr lang="en-US"/>
        </a:p>
      </dgm:t>
    </dgm:pt>
    <dgm:pt modelId="{97300B6C-B172-476B-93B7-11CC7BD184DE}" type="sibTrans" cxnId="{9FFC29C2-1ECC-417E-8817-60318D39C6AB}">
      <dgm:prSet/>
      <dgm:spPr/>
      <dgm:t>
        <a:bodyPr/>
        <a:lstStyle/>
        <a:p>
          <a:endParaRPr lang="en-US"/>
        </a:p>
      </dgm:t>
    </dgm:pt>
    <dgm:pt modelId="{8B6E3F3A-6EA5-459E-9900-D82DA88B404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/>
            <a:t>Cultural Significance:</a:t>
          </a:r>
          <a:r>
            <a:rPr lang="en-US" b="0" i="0"/>
            <a:t> Some trees hold cultural, historical, or religious importance to local communities.</a:t>
          </a:r>
        </a:p>
      </dgm:t>
    </dgm:pt>
    <dgm:pt modelId="{46E6C053-B782-4175-9CFB-CD1900A1658A}" type="parTrans" cxnId="{FB3D8B92-B3A2-4D10-9F57-F26E4CA9264B}">
      <dgm:prSet/>
      <dgm:spPr/>
      <dgm:t>
        <a:bodyPr/>
        <a:lstStyle/>
        <a:p>
          <a:endParaRPr lang="en-US"/>
        </a:p>
      </dgm:t>
    </dgm:pt>
    <dgm:pt modelId="{0540EAEC-2015-4616-B816-A0EE9C7A28F0}" type="sibTrans" cxnId="{FB3D8B92-B3A2-4D10-9F57-F26E4CA9264B}">
      <dgm:prSet/>
      <dgm:spPr/>
      <dgm:t>
        <a:bodyPr/>
        <a:lstStyle/>
        <a:p>
          <a:endParaRPr lang="en-US"/>
        </a:p>
      </dgm:t>
    </dgm:pt>
    <dgm:pt modelId="{BDD22963-335B-4AF9-A4C0-DECACCADBCF6}" type="pres">
      <dgm:prSet presAssocID="{C1EF332F-2774-40CC-88AF-D898755C7BD2}" presName="diagram" presStyleCnt="0">
        <dgm:presLayoutVars>
          <dgm:dir/>
          <dgm:resizeHandles val="exact"/>
        </dgm:presLayoutVars>
      </dgm:prSet>
      <dgm:spPr/>
    </dgm:pt>
    <dgm:pt modelId="{C1F31F2C-A144-4031-896F-C4E8008EF45D}" type="pres">
      <dgm:prSet presAssocID="{156F3993-961D-453E-B367-0AF49D7037F7}" presName="node" presStyleLbl="node1" presStyleIdx="0" presStyleCnt="6">
        <dgm:presLayoutVars>
          <dgm:bulletEnabled val="1"/>
        </dgm:presLayoutVars>
      </dgm:prSet>
      <dgm:spPr/>
    </dgm:pt>
    <dgm:pt modelId="{D3CA4875-1EAA-4A0C-A100-F7C7482B28D6}" type="pres">
      <dgm:prSet presAssocID="{F480638D-8B1A-4F56-A2AF-B9E47A243D48}" presName="sibTrans" presStyleCnt="0"/>
      <dgm:spPr/>
    </dgm:pt>
    <dgm:pt modelId="{9EC15F8B-2BE0-47F9-A006-D87F55C2B7FD}" type="pres">
      <dgm:prSet presAssocID="{C293AE67-9509-4191-8DE6-35EDD77309B0}" presName="node" presStyleLbl="node1" presStyleIdx="1" presStyleCnt="6">
        <dgm:presLayoutVars>
          <dgm:bulletEnabled val="1"/>
        </dgm:presLayoutVars>
      </dgm:prSet>
      <dgm:spPr/>
    </dgm:pt>
    <dgm:pt modelId="{7AE39EAD-27D2-48C3-AD79-A129ABE9D9F1}" type="pres">
      <dgm:prSet presAssocID="{80FF7CA9-9755-439D-8367-E4BD88BEDA97}" presName="sibTrans" presStyleCnt="0"/>
      <dgm:spPr/>
    </dgm:pt>
    <dgm:pt modelId="{A33A987A-EBFE-4EEB-B0C8-1F06D77E78F4}" type="pres">
      <dgm:prSet presAssocID="{DD67B5BF-02EF-4806-9B5D-9A05196449BB}" presName="node" presStyleLbl="node1" presStyleIdx="2" presStyleCnt="6">
        <dgm:presLayoutVars>
          <dgm:bulletEnabled val="1"/>
        </dgm:presLayoutVars>
      </dgm:prSet>
      <dgm:spPr/>
    </dgm:pt>
    <dgm:pt modelId="{DDA1D7DE-E533-41C8-B718-0C30F64595B2}" type="pres">
      <dgm:prSet presAssocID="{B38B519D-558C-4494-A2A6-86A498E9CE76}" presName="sibTrans" presStyleCnt="0"/>
      <dgm:spPr/>
    </dgm:pt>
    <dgm:pt modelId="{DCBDDECC-CA00-4C30-B850-409FB9E11F6A}" type="pres">
      <dgm:prSet presAssocID="{342D2624-5415-4DEA-92DD-9911007F4EFF}" presName="node" presStyleLbl="node1" presStyleIdx="3" presStyleCnt="6">
        <dgm:presLayoutVars>
          <dgm:bulletEnabled val="1"/>
        </dgm:presLayoutVars>
      </dgm:prSet>
      <dgm:spPr/>
    </dgm:pt>
    <dgm:pt modelId="{E9E2D03D-1EE8-4CEB-8468-22AD39610B07}" type="pres">
      <dgm:prSet presAssocID="{69186C17-8E06-479C-9C8F-6090CDFD5B82}" presName="sibTrans" presStyleCnt="0"/>
      <dgm:spPr/>
    </dgm:pt>
    <dgm:pt modelId="{1AA41774-6EBD-40C7-BE84-88A073077724}" type="pres">
      <dgm:prSet presAssocID="{8C7356AD-0E3A-47AA-9155-9BA52CC238DE}" presName="node" presStyleLbl="node1" presStyleIdx="4" presStyleCnt="6">
        <dgm:presLayoutVars>
          <dgm:bulletEnabled val="1"/>
        </dgm:presLayoutVars>
      </dgm:prSet>
      <dgm:spPr/>
    </dgm:pt>
    <dgm:pt modelId="{7825F5DD-FDE8-4516-8A6D-102F4DFB5E8C}" type="pres">
      <dgm:prSet presAssocID="{97300B6C-B172-476B-93B7-11CC7BD184DE}" presName="sibTrans" presStyleCnt="0"/>
      <dgm:spPr/>
    </dgm:pt>
    <dgm:pt modelId="{EBEB4D6D-F5EE-4477-98A8-2D4FA12CEE34}" type="pres">
      <dgm:prSet presAssocID="{8B6E3F3A-6EA5-459E-9900-D82DA88B4045}" presName="node" presStyleLbl="node1" presStyleIdx="5" presStyleCnt="6">
        <dgm:presLayoutVars>
          <dgm:bulletEnabled val="1"/>
        </dgm:presLayoutVars>
      </dgm:prSet>
      <dgm:spPr/>
    </dgm:pt>
  </dgm:ptLst>
  <dgm:cxnLst>
    <dgm:cxn modelId="{3E007B04-8237-42B2-96AE-855FF765F14E}" type="presOf" srcId="{8B6E3F3A-6EA5-459E-9900-D82DA88B4045}" destId="{EBEB4D6D-F5EE-4477-98A8-2D4FA12CEE34}" srcOrd="0" destOrd="0" presId="urn:microsoft.com/office/officeart/2005/8/layout/default"/>
    <dgm:cxn modelId="{BA6AC81A-B636-4264-8DD8-5E9D6EBA4752}" type="presOf" srcId="{C1EF332F-2774-40CC-88AF-D898755C7BD2}" destId="{BDD22963-335B-4AF9-A4C0-DECACCADBCF6}" srcOrd="0" destOrd="0" presId="urn:microsoft.com/office/officeart/2005/8/layout/default"/>
    <dgm:cxn modelId="{0851CF36-8394-41A3-A8B0-9780B7748804}" srcId="{C1EF332F-2774-40CC-88AF-D898755C7BD2}" destId="{342D2624-5415-4DEA-92DD-9911007F4EFF}" srcOrd="3" destOrd="0" parTransId="{4A799C16-5780-4FFD-84CC-57AE8F38BA12}" sibTransId="{69186C17-8E06-479C-9C8F-6090CDFD5B82}"/>
    <dgm:cxn modelId="{B0319843-F5DC-468F-AA26-E6FDA4B374E1}" srcId="{C1EF332F-2774-40CC-88AF-D898755C7BD2}" destId="{DD67B5BF-02EF-4806-9B5D-9A05196449BB}" srcOrd="2" destOrd="0" parTransId="{93F39ED3-C37C-418B-A999-B22CC22D4CAD}" sibTransId="{B38B519D-558C-4494-A2A6-86A498E9CE76}"/>
    <dgm:cxn modelId="{8B54A06C-CF29-4C7F-A4E7-E794576D3460}" type="presOf" srcId="{8C7356AD-0E3A-47AA-9155-9BA52CC238DE}" destId="{1AA41774-6EBD-40C7-BE84-88A073077724}" srcOrd="0" destOrd="0" presId="urn:microsoft.com/office/officeart/2005/8/layout/default"/>
    <dgm:cxn modelId="{1E426F6F-8094-40A2-A52B-AD7155D11837}" srcId="{C1EF332F-2774-40CC-88AF-D898755C7BD2}" destId="{C293AE67-9509-4191-8DE6-35EDD77309B0}" srcOrd="1" destOrd="0" parTransId="{50DEBC60-8A21-4FB8-BC15-3372C00FDD4A}" sibTransId="{80FF7CA9-9755-439D-8367-E4BD88BEDA97}"/>
    <dgm:cxn modelId="{9FD41270-2AC7-412C-883D-09394F94456E}" type="presOf" srcId="{156F3993-961D-453E-B367-0AF49D7037F7}" destId="{C1F31F2C-A144-4031-896F-C4E8008EF45D}" srcOrd="0" destOrd="0" presId="urn:microsoft.com/office/officeart/2005/8/layout/default"/>
    <dgm:cxn modelId="{5EE83E56-1A8E-4DF4-BC9A-F1839D510F48}" srcId="{C1EF332F-2774-40CC-88AF-D898755C7BD2}" destId="{156F3993-961D-453E-B367-0AF49D7037F7}" srcOrd="0" destOrd="0" parTransId="{A81FBB2B-D791-4494-A947-18458A92EBDE}" sibTransId="{F480638D-8B1A-4F56-A2AF-B9E47A243D48}"/>
    <dgm:cxn modelId="{50FFF487-37B5-466C-8722-B056CCABD38A}" type="presOf" srcId="{DD67B5BF-02EF-4806-9B5D-9A05196449BB}" destId="{A33A987A-EBFE-4EEB-B0C8-1F06D77E78F4}" srcOrd="0" destOrd="0" presId="urn:microsoft.com/office/officeart/2005/8/layout/default"/>
    <dgm:cxn modelId="{FB3D8B92-B3A2-4D10-9F57-F26E4CA9264B}" srcId="{C1EF332F-2774-40CC-88AF-D898755C7BD2}" destId="{8B6E3F3A-6EA5-459E-9900-D82DA88B4045}" srcOrd="5" destOrd="0" parTransId="{46E6C053-B782-4175-9CFB-CD1900A1658A}" sibTransId="{0540EAEC-2015-4616-B816-A0EE9C7A28F0}"/>
    <dgm:cxn modelId="{3776E7B9-83C5-41D1-819F-A3A2D30C64F1}" type="presOf" srcId="{C293AE67-9509-4191-8DE6-35EDD77309B0}" destId="{9EC15F8B-2BE0-47F9-A006-D87F55C2B7FD}" srcOrd="0" destOrd="0" presId="urn:microsoft.com/office/officeart/2005/8/layout/default"/>
    <dgm:cxn modelId="{9FFC29C2-1ECC-417E-8817-60318D39C6AB}" srcId="{C1EF332F-2774-40CC-88AF-D898755C7BD2}" destId="{8C7356AD-0E3A-47AA-9155-9BA52CC238DE}" srcOrd="4" destOrd="0" parTransId="{6DADB554-6D4B-4019-8335-E8E88F4D9401}" sibTransId="{97300B6C-B172-476B-93B7-11CC7BD184DE}"/>
    <dgm:cxn modelId="{A0F6DDF4-DEB5-4319-AE72-95E7075819C9}" type="presOf" srcId="{342D2624-5415-4DEA-92DD-9911007F4EFF}" destId="{DCBDDECC-CA00-4C30-B850-409FB9E11F6A}" srcOrd="0" destOrd="0" presId="urn:microsoft.com/office/officeart/2005/8/layout/default"/>
    <dgm:cxn modelId="{54741219-3B58-4E4E-A054-8CDC6F44F974}" type="presParOf" srcId="{BDD22963-335B-4AF9-A4C0-DECACCADBCF6}" destId="{C1F31F2C-A144-4031-896F-C4E8008EF45D}" srcOrd="0" destOrd="0" presId="urn:microsoft.com/office/officeart/2005/8/layout/default"/>
    <dgm:cxn modelId="{93FAB973-0141-4C73-8C07-9FF79008B3C9}" type="presParOf" srcId="{BDD22963-335B-4AF9-A4C0-DECACCADBCF6}" destId="{D3CA4875-1EAA-4A0C-A100-F7C7482B28D6}" srcOrd="1" destOrd="0" presId="urn:microsoft.com/office/officeart/2005/8/layout/default"/>
    <dgm:cxn modelId="{AA844D3C-A6FB-4768-AECD-78D64AF996F0}" type="presParOf" srcId="{BDD22963-335B-4AF9-A4C0-DECACCADBCF6}" destId="{9EC15F8B-2BE0-47F9-A006-D87F55C2B7FD}" srcOrd="2" destOrd="0" presId="urn:microsoft.com/office/officeart/2005/8/layout/default"/>
    <dgm:cxn modelId="{5B1D03A9-695F-43EE-961F-F9DA6EC8C6E7}" type="presParOf" srcId="{BDD22963-335B-4AF9-A4C0-DECACCADBCF6}" destId="{7AE39EAD-27D2-48C3-AD79-A129ABE9D9F1}" srcOrd="3" destOrd="0" presId="urn:microsoft.com/office/officeart/2005/8/layout/default"/>
    <dgm:cxn modelId="{ABFD1C33-BA5E-4DE0-B843-069C724CA415}" type="presParOf" srcId="{BDD22963-335B-4AF9-A4C0-DECACCADBCF6}" destId="{A33A987A-EBFE-4EEB-B0C8-1F06D77E78F4}" srcOrd="4" destOrd="0" presId="urn:microsoft.com/office/officeart/2005/8/layout/default"/>
    <dgm:cxn modelId="{D1C76770-112E-4842-857C-BF4C6E0D75A2}" type="presParOf" srcId="{BDD22963-335B-4AF9-A4C0-DECACCADBCF6}" destId="{DDA1D7DE-E533-41C8-B718-0C30F64595B2}" srcOrd="5" destOrd="0" presId="urn:microsoft.com/office/officeart/2005/8/layout/default"/>
    <dgm:cxn modelId="{FCB091E0-E5A1-4F97-931A-D437578EFD01}" type="presParOf" srcId="{BDD22963-335B-4AF9-A4C0-DECACCADBCF6}" destId="{DCBDDECC-CA00-4C30-B850-409FB9E11F6A}" srcOrd="6" destOrd="0" presId="urn:microsoft.com/office/officeart/2005/8/layout/default"/>
    <dgm:cxn modelId="{D35C9789-6A29-4705-AB71-8E3EB15C4BD8}" type="presParOf" srcId="{BDD22963-335B-4AF9-A4C0-DECACCADBCF6}" destId="{E9E2D03D-1EE8-4CEB-8468-22AD39610B07}" srcOrd="7" destOrd="0" presId="urn:microsoft.com/office/officeart/2005/8/layout/default"/>
    <dgm:cxn modelId="{7D60003A-EC59-4FF5-98A5-17C65A8414AF}" type="presParOf" srcId="{BDD22963-335B-4AF9-A4C0-DECACCADBCF6}" destId="{1AA41774-6EBD-40C7-BE84-88A073077724}" srcOrd="8" destOrd="0" presId="urn:microsoft.com/office/officeart/2005/8/layout/default"/>
    <dgm:cxn modelId="{561EC8D7-71AE-405C-B8C3-B931B929B8C0}" type="presParOf" srcId="{BDD22963-335B-4AF9-A4C0-DECACCADBCF6}" destId="{7825F5DD-FDE8-4516-8A6D-102F4DFB5E8C}" srcOrd="9" destOrd="0" presId="urn:microsoft.com/office/officeart/2005/8/layout/default"/>
    <dgm:cxn modelId="{ACEDEB45-CE66-4C7C-87E3-04D5AF39BA94}" type="presParOf" srcId="{BDD22963-335B-4AF9-A4C0-DECACCADBCF6}" destId="{EBEB4D6D-F5EE-4477-98A8-2D4FA12CEE3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A23A9-62E5-4FD2-B158-02564C69B48F}">
      <dsp:nvSpPr>
        <dsp:cNvPr id="0" name=""/>
        <dsp:cNvSpPr/>
      </dsp:nvSpPr>
      <dsp:spPr>
        <a:xfrm>
          <a:off x="0" y="420362"/>
          <a:ext cx="4572002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Prefers Canary Island Date (</a:t>
          </a:r>
          <a:r>
            <a:rPr lang="en-US" sz="1400" i="1" kern="1200"/>
            <a:t>Phoenix canariensis</a:t>
          </a:r>
          <a:r>
            <a:rPr lang="en-US" sz="1400" kern="1200"/>
            <a:t>)</a:t>
          </a:r>
        </a:p>
      </dsp:txBody>
      <dsp:txXfrm>
        <a:off x="48151" y="468513"/>
        <a:ext cx="4475700" cy="890081"/>
      </dsp:txXfrm>
    </dsp:sp>
    <dsp:sp modelId="{EFDB0B60-3FB4-456B-9471-0FBB78DC7FEE}">
      <dsp:nvSpPr>
        <dsp:cNvPr id="0" name=""/>
        <dsp:cNvSpPr/>
      </dsp:nvSpPr>
      <dsp:spPr>
        <a:xfrm>
          <a:off x="0" y="1447065"/>
          <a:ext cx="4572002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Alternative hosts include: </a:t>
          </a:r>
          <a:r>
            <a:rPr lang="en-US" sz="1400" i="1" kern="1200"/>
            <a:t>Bismarkia</a:t>
          </a:r>
          <a:r>
            <a:rPr lang="en-US" sz="1400" kern="1200"/>
            <a:t> spp., </a:t>
          </a:r>
          <a:r>
            <a:rPr lang="en-US" sz="1400" i="1" kern="1200"/>
            <a:t>Brahea</a:t>
          </a:r>
          <a:r>
            <a:rPr lang="en-US" sz="1400" kern="1200"/>
            <a:t> spp., </a:t>
          </a:r>
          <a:r>
            <a:rPr lang="en-US" sz="1400" i="1" kern="1200"/>
            <a:t>Dypsis</a:t>
          </a:r>
          <a:r>
            <a:rPr lang="en-US" sz="1400" kern="1200"/>
            <a:t> spp., </a:t>
          </a:r>
          <a:r>
            <a:rPr lang="en-US" sz="1400" i="1" kern="1200"/>
            <a:t>Jubaea chilensis</a:t>
          </a:r>
          <a:r>
            <a:rPr lang="en-US" sz="1400" kern="1200"/>
            <a:t>, </a:t>
          </a:r>
          <a:r>
            <a:rPr lang="en-US" sz="1400" i="1" kern="1200"/>
            <a:t>Phoenix reclinata</a:t>
          </a:r>
          <a:r>
            <a:rPr lang="en-US" sz="1400" kern="1200"/>
            <a:t>, </a:t>
          </a:r>
          <a:r>
            <a:rPr lang="en-US" sz="1400" i="1" kern="1200"/>
            <a:t>Phoenix dactylifera</a:t>
          </a:r>
          <a:r>
            <a:rPr lang="en-US" sz="1400" kern="1200"/>
            <a:t>, </a:t>
          </a:r>
          <a:r>
            <a:rPr lang="en-US" sz="1400" i="1" kern="1200"/>
            <a:t>Pritchardia</a:t>
          </a:r>
          <a:r>
            <a:rPr lang="en-US" sz="1400" kern="1200"/>
            <a:t> spp., </a:t>
          </a:r>
          <a:r>
            <a:rPr lang="en-US" sz="1400" i="1" kern="1200"/>
            <a:t>Sabal palmetto</a:t>
          </a:r>
          <a:r>
            <a:rPr lang="en-US" sz="1400" kern="1200"/>
            <a:t>,  </a:t>
          </a:r>
          <a:r>
            <a:rPr lang="en-US" sz="1400" i="1" kern="1200"/>
            <a:t>Washingtonia</a:t>
          </a:r>
          <a:r>
            <a:rPr lang="en-US" sz="1400" kern="1200"/>
            <a:t> spp.</a:t>
          </a:r>
        </a:p>
      </dsp:txBody>
      <dsp:txXfrm>
        <a:off x="48151" y="1495216"/>
        <a:ext cx="4475700" cy="890081"/>
      </dsp:txXfrm>
    </dsp:sp>
    <dsp:sp modelId="{56A895EB-326E-4A1C-8FAA-F33522E71D60}">
      <dsp:nvSpPr>
        <dsp:cNvPr id="0" name=""/>
        <dsp:cNvSpPr/>
      </dsp:nvSpPr>
      <dsp:spPr>
        <a:xfrm>
          <a:off x="0" y="2473768"/>
          <a:ext cx="4572002" cy="986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Will feed on avocados, pineapple, papaya, citrus, mango, banana, guava</a:t>
          </a:r>
        </a:p>
      </dsp:txBody>
      <dsp:txXfrm>
        <a:off x="48151" y="2521919"/>
        <a:ext cx="4475700" cy="890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47518-E134-4924-93DB-6C15D489A90C}">
      <dsp:nvSpPr>
        <dsp:cNvPr id="0" name=""/>
        <dsp:cNvSpPr/>
      </dsp:nvSpPr>
      <dsp:spPr>
        <a:xfrm>
          <a:off x="0" y="0"/>
          <a:ext cx="3075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92E708-3929-484F-B7DB-F74D2C1A7D4A}">
      <dsp:nvSpPr>
        <dsp:cNvPr id="0" name=""/>
        <dsp:cNvSpPr/>
      </dsp:nvSpPr>
      <dsp:spPr>
        <a:xfrm>
          <a:off x="0" y="0"/>
          <a:ext cx="3075836" cy="969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Followed BMPs for identifying infestations (Industry Standard)</a:t>
          </a:r>
        </a:p>
      </dsp:txBody>
      <dsp:txXfrm>
        <a:off x="0" y="0"/>
        <a:ext cx="3075836" cy="969645"/>
      </dsp:txXfrm>
    </dsp:sp>
    <dsp:sp modelId="{ADDFE49A-DCE8-4260-8179-BFD5AEB83335}">
      <dsp:nvSpPr>
        <dsp:cNvPr id="0" name=""/>
        <dsp:cNvSpPr/>
      </dsp:nvSpPr>
      <dsp:spPr>
        <a:xfrm>
          <a:off x="0" y="969645"/>
          <a:ext cx="3075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C1496A-6CA6-4072-BF94-D75043C31FD9}">
      <dsp:nvSpPr>
        <dsp:cNvPr id="0" name=""/>
        <dsp:cNvSpPr/>
      </dsp:nvSpPr>
      <dsp:spPr>
        <a:xfrm>
          <a:off x="0" y="969645"/>
          <a:ext cx="3075836" cy="969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Ground level visual inspection of the crown, stem, and visible root collar.</a:t>
          </a:r>
        </a:p>
      </dsp:txBody>
      <dsp:txXfrm>
        <a:off x="0" y="969645"/>
        <a:ext cx="3075836" cy="969645"/>
      </dsp:txXfrm>
    </dsp:sp>
    <dsp:sp modelId="{0D5E5DD0-A353-423F-859A-EDE87A8E4FE3}">
      <dsp:nvSpPr>
        <dsp:cNvPr id="0" name=""/>
        <dsp:cNvSpPr/>
      </dsp:nvSpPr>
      <dsp:spPr>
        <a:xfrm>
          <a:off x="0" y="1939291"/>
          <a:ext cx="3075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446E42-D179-4347-9CC2-58E95C8FB619}">
      <dsp:nvSpPr>
        <dsp:cNvPr id="0" name=""/>
        <dsp:cNvSpPr/>
      </dsp:nvSpPr>
      <dsp:spPr>
        <a:xfrm>
          <a:off x="0" y="1939291"/>
          <a:ext cx="3075836" cy="969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236</a:t>
          </a:r>
          <a:r>
            <a:rPr lang="en-US" sz="1700" kern="1200" baseline="0" dirty="0"/>
            <a:t> CIDP’s in ROW, 44 in Parks</a:t>
          </a:r>
          <a:endParaRPr lang="en-US" sz="1700" kern="1200" dirty="0"/>
        </a:p>
      </dsp:txBody>
      <dsp:txXfrm>
        <a:off x="0" y="1939291"/>
        <a:ext cx="3075836" cy="969645"/>
      </dsp:txXfrm>
    </dsp:sp>
    <dsp:sp modelId="{685495B5-6BFC-4A93-8DDD-78B80C5E89A4}">
      <dsp:nvSpPr>
        <dsp:cNvPr id="0" name=""/>
        <dsp:cNvSpPr/>
      </dsp:nvSpPr>
      <dsp:spPr>
        <a:xfrm>
          <a:off x="0" y="2908936"/>
          <a:ext cx="30758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0C4345-E696-4B94-B5A5-1F040D3EF43B}">
      <dsp:nvSpPr>
        <dsp:cNvPr id="0" name=""/>
        <dsp:cNvSpPr/>
      </dsp:nvSpPr>
      <dsp:spPr>
        <a:xfrm>
          <a:off x="0" y="2908936"/>
          <a:ext cx="3075836" cy="969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Identified trees that are special to neighborhoods or streets and treat?</a:t>
          </a:r>
        </a:p>
      </dsp:txBody>
      <dsp:txXfrm>
        <a:off x="0" y="2908936"/>
        <a:ext cx="3075836" cy="9696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02F3D-91D2-4E2B-BDEC-164EDD56F15C}">
      <dsp:nvSpPr>
        <dsp:cNvPr id="0" name=""/>
        <dsp:cNvSpPr/>
      </dsp:nvSpPr>
      <dsp:spPr>
        <a:xfrm>
          <a:off x="0" y="205682"/>
          <a:ext cx="4954919" cy="33134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1) Systemic pesticides are at present the most effective tool available for protecting palms from SAPW infestations.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2) Systemic pesticides (mainly neonicotinoids) are translocated within the palm and accumulate in the meristematic tissue where weevil larvae feed.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3) Systemic pesticides can be applied as soil drenches, soil injections, trunk sprays or paints, trunk injections, or as drenches applied to the crown.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4) Contact insecticides (i.e., pesticides that either kill on contact or leave a dry external residue that is lethal upon contact) can be applied to palm fronds or pruning wounds to kill adult weevils attracted to these substrates.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5)Developing a pesticide treatment program should be made in consultation with a professional arborist, and two or more applications per year may be needed in infested areas to protect palms from weevil attack.</a:t>
          </a:r>
          <a:endParaRPr lang="en-US" sz="1200" kern="1200" dirty="0"/>
        </a:p>
      </dsp:txBody>
      <dsp:txXfrm>
        <a:off x="161749" y="367431"/>
        <a:ext cx="4631421" cy="2989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FF9DE-F772-45D7-A9A7-37EF67054AA5}">
      <dsp:nvSpPr>
        <dsp:cNvPr id="0" name=""/>
        <dsp:cNvSpPr/>
      </dsp:nvSpPr>
      <dsp:spPr>
        <a:xfrm>
          <a:off x="0" y="0"/>
          <a:ext cx="4401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2B313-9AC5-472B-8250-548A6E66A1F9}">
      <dsp:nvSpPr>
        <dsp:cNvPr id="0" name=""/>
        <dsp:cNvSpPr/>
      </dsp:nvSpPr>
      <dsp:spPr>
        <a:xfrm>
          <a:off x="0" y="0"/>
          <a:ext cx="4401509" cy="424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1) Palms are recommended for treatment 4x per year annually.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2) Cost to Treat an Individual Palm (4x/year) is approximately $1,145.50/palm or $286.25/treatment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3) To treat all the CIDP’s in the City, for one year, the cost would be approximately $320,740 annually.   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0" i="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0" i="0" kern="1200" dirty="0"/>
        </a:p>
      </dsp:txBody>
      <dsp:txXfrm>
        <a:off x="0" y="0"/>
        <a:ext cx="4401509" cy="42465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31F2C-A144-4031-896F-C4E8008EF45D}">
      <dsp:nvSpPr>
        <dsp:cNvPr id="0" name=""/>
        <dsp:cNvSpPr/>
      </dsp:nvSpPr>
      <dsp:spPr>
        <a:xfrm>
          <a:off x="762644" y="847"/>
          <a:ext cx="1817014" cy="10902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Health: </a:t>
          </a:r>
          <a:r>
            <a:rPr lang="en-US" sz="1200" kern="1200" dirty="0"/>
            <a:t>Only those in good health and Structure</a:t>
          </a:r>
        </a:p>
      </dsp:txBody>
      <dsp:txXfrm>
        <a:off x="762644" y="847"/>
        <a:ext cx="1817014" cy="1090208"/>
      </dsp:txXfrm>
    </dsp:sp>
    <dsp:sp modelId="{9EC15F8B-2BE0-47F9-A006-D87F55C2B7FD}">
      <dsp:nvSpPr>
        <dsp:cNvPr id="0" name=""/>
        <dsp:cNvSpPr/>
      </dsp:nvSpPr>
      <dsp:spPr>
        <a:xfrm>
          <a:off x="2761360" y="847"/>
          <a:ext cx="1817014" cy="10902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3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Size:</a:t>
          </a:r>
          <a:r>
            <a:rPr lang="en-US" sz="1200" kern="1200" dirty="0"/>
            <a:t> Those that are the biggest in the City</a:t>
          </a:r>
        </a:p>
      </dsp:txBody>
      <dsp:txXfrm>
        <a:off x="2761360" y="847"/>
        <a:ext cx="1817014" cy="1090208"/>
      </dsp:txXfrm>
    </dsp:sp>
    <dsp:sp modelId="{A33A987A-EBFE-4EEB-B0C8-1F06D77E78F4}">
      <dsp:nvSpPr>
        <dsp:cNvPr id="0" name=""/>
        <dsp:cNvSpPr/>
      </dsp:nvSpPr>
      <dsp:spPr>
        <a:xfrm>
          <a:off x="4760076" y="847"/>
          <a:ext cx="1817014" cy="10902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4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Location: </a:t>
          </a:r>
          <a:r>
            <a:rPr lang="en-US" sz="1200" kern="1200" dirty="0"/>
            <a:t>What trees are considered landmarks of a neighborhood?</a:t>
          </a:r>
        </a:p>
      </dsp:txBody>
      <dsp:txXfrm>
        <a:off x="4760076" y="847"/>
        <a:ext cx="1817014" cy="1090208"/>
      </dsp:txXfrm>
    </dsp:sp>
    <dsp:sp modelId="{DCBDDECC-CA00-4C30-B850-409FB9E11F6A}">
      <dsp:nvSpPr>
        <dsp:cNvPr id="0" name=""/>
        <dsp:cNvSpPr/>
      </dsp:nvSpPr>
      <dsp:spPr>
        <a:xfrm>
          <a:off x="762644" y="1272757"/>
          <a:ext cx="1817014" cy="10902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5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Quantity in a Neighborhood</a:t>
          </a:r>
          <a:r>
            <a:rPr lang="en-US" sz="1200" kern="1200" dirty="0"/>
            <a:t>: Should areas of higher density be treated vs. 1 here and there?</a:t>
          </a:r>
        </a:p>
      </dsp:txBody>
      <dsp:txXfrm>
        <a:off x="762644" y="1272757"/>
        <a:ext cx="1817014" cy="1090208"/>
      </dsp:txXfrm>
    </dsp:sp>
    <dsp:sp modelId="{1AA41774-6EBD-40C7-BE84-88A073077724}">
      <dsp:nvSpPr>
        <dsp:cNvPr id="0" name=""/>
        <dsp:cNvSpPr/>
      </dsp:nvSpPr>
      <dsp:spPr>
        <a:xfrm>
          <a:off x="2761360" y="1272757"/>
          <a:ext cx="1817014" cy="109020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6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1" i="0" kern="1200" dirty="0"/>
            <a:t>Visual Impact:</a:t>
          </a:r>
          <a:r>
            <a:rPr lang="en-US" sz="1200" b="0" i="0" kern="1200" dirty="0"/>
            <a:t> Consider their aesthetic value and how their removal might affect the overall appearance.</a:t>
          </a:r>
        </a:p>
      </dsp:txBody>
      <dsp:txXfrm>
        <a:off x="2761360" y="1272757"/>
        <a:ext cx="1817014" cy="1090208"/>
      </dsp:txXfrm>
    </dsp:sp>
    <dsp:sp modelId="{EBEB4D6D-F5EE-4477-98A8-2D4FA12CEE34}">
      <dsp:nvSpPr>
        <dsp:cNvPr id="0" name=""/>
        <dsp:cNvSpPr/>
      </dsp:nvSpPr>
      <dsp:spPr>
        <a:xfrm>
          <a:off x="4760076" y="1272757"/>
          <a:ext cx="1817014" cy="10902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1" i="0" kern="1200"/>
            <a:t>Cultural Significance:</a:t>
          </a:r>
          <a:r>
            <a:rPr lang="en-US" sz="1200" b="0" i="0" kern="1200"/>
            <a:t> Some trees hold cultural, historical, or religious importance to local communities.</a:t>
          </a:r>
        </a:p>
      </dsp:txBody>
      <dsp:txXfrm>
        <a:off x="4760076" y="1272757"/>
        <a:ext cx="1817014" cy="1090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3420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25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0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3141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3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5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5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5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0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1EF83DC-FD72-4422-9338-41498B16EB84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A6BF865-A71B-45F0-9101-1253A1A5F5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5822" y="745182"/>
            <a:ext cx="9026153" cy="3386433"/>
          </a:xfrm>
        </p:spPr>
        <p:txBody>
          <a:bodyPr anchor="b">
            <a:normAutofit/>
          </a:bodyPr>
          <a:lstStyle/>
          <a:p>
            <a:r>
              <a:rPr lang="en-US" sz="6000"/>
              <a:t>SAPW – Treatment Criteria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5822" y="4232516"/>
            <a:ext cx="9026153" cy="2079472"/>
          </a:xfrm>
          <a:noFill/>
        </p:spPr>
        <p:txBody>
          <a:bodyPr anchor="t">
            <a:norm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South American Palm Weevil, Parks and ROW, Encinitas, CA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B734FEF0-069B-48C5-BACF-9716F0301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1286934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489" y="640080"/>
            <a:ext cx="3075836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SAPW Overview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7489" y="2301555"/>
            <a:ext cx="3075836" cy="387858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</a:rPr>
              <a:t>Is a non-native pest of palms that has established populations in San Diego County. </a:t>
            </a:r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</a:rPr>
              <a:t>Adults are strong daytime fliers</a:t>
            </a:r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200"/>
              <a:t>C</a:t>
            </a:r>
            <a:r>
              <a:rPr lang="en-US" sz="1200">
                <a:effectLst/>
              </a:rPr>
              <a:t>auses significant damage that will result in the death of meristematic tissues. Once meristematic tissue is destroyed, it results in palm mortality. </a:t>
            </a:r>
          </a:p>
          <a:p>
            <a:pPr marL="285750" lvl="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200"/>
              <a:t>Symptoms include yellowing of foliage, flattening of crown, pupal cases on ground, holes/frass or tunnels at base of fronds</a:t>
            </a:r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</a:rPr>
              <a:t>Early detection is difficult</a:t>
            </a:r>
          </a:p>
        </p:txBody>
      </p:sp>
      <p:pic>
        <p:nvPicPr>
          <p:cNvPr id="5" name="Picture 4" descr="A beetle on a tree&#10;&#10;Description automatically generated with low confidence">
            <a:extLst>
              <a:ext uri="{FF2B5EF4-FFF2-40B4-BE49-F238E27FC236}">
                <a16:creationId xmlns:a16="http://schemas.microsoft.com/office/drawing/2014/main" id="{D0A32867-5D7B-7002-A24A-F055CC7F1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8" r="25516"/>
          <a:stretch/>
        </p:blipFill>
        <p:spPr>
          <a:xfrm>
            <a:off x="4639057" y="10"/>
            <a:ext cx="7552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8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464" y="539087"/>
            <a:ext cx="4534047" cy="15848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Hosts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40159-A781-8672-CF5C-599D769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92822" cy="3190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D55C1-69B3-BA8B-09F7-34AA19CE6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-10320"/>
            <a:ext cx="2392822" cy="3190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4DD5B-F493-57AD-C895-D0C3DD6EC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0039"/>
            <a:ext cx="1999880" cy="2666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2C28B-01AB-33F9-7165-A290EC3C1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9" t="369" r="4423" b="3479"/>
          <a:stretch/>
        </p:blipFill>
        <p:spPr>
          <a:xfrm>
            <a:off x="2364619" y="4053485"/>
            <a:ext cx="3552453" cy="2813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8A784-AE51-66B4-447B-70ECDCB7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257" y="2022469"/>
            <a:ext cx="2107880" cy="2813061"/>
          </a:xfrm>
          <a:prstGeom prst="rect">
            <a:avLst/>
          </a:prstGeom>
        </p:spPr>
      </p:pic>
      <p:graphicFrame>
        <p:nvGraphicFramePr>
          <p:cNvPr id="53" name="Text Placeholder 3">
            <a:extLst>
              <a:ext uri="{FF2B5EF4-FFF2-40B4-BE49-F238E27FC236}">
                <a16:creationId xmlns:a16="http://schemas.microsoft.com/office/drawing/2014/main" id="{D881DD95-863F-39B3-A7F1-ABDDE6EB87EC}"/>
              </a:ext>
            </a:extLst>
          </p:cNvPr>
          <p:cNvGraphicFramePr/>
          <p:nvPr/>
        </p:nvGraphicFramePr>
        <p:xfrm>
          <a:off x="6420463" y="2438399"/>
          <a:ext cx="4572002" cy="388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2278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489" y="640080"/>
            <a:ext cx="3075836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Inspection Methods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6D1EB-5977-084A-34F0-081329339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287"/>
          <a:stretch/>
        </p:blipFill>
        <p:spPr>
          <a:xfrm>
            <a:off x="4639057" y="10"/>
            <a:ext cx="7552944" cy="6857990"/>
          </a:xfrm>
          <a:prstGeom prst="rect">
            <a:avLst/>
          </a:prstGeom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9D6ACFC8-31E0-4BC0-B62C-CE4092162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579623"/>
              </p:ext>
            </p:extLst>
          </p:nvPr>
        </p:nvGraphicFramePr>
        <p:xfrm>
          <a:off x="1237489" y="2301555"/>
          <a:ext cx="3075836" cy="387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274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39">
            <a:extLst>
              <a:ext uri="{FF2B5EF4-FFF2-40B4-BE49-F238E27FC236}">
                <a16:creationId xmlns:a16="http://schemas.microsoft.com/office/drawing/2014/main" id="{344C5F8A-F34F-401A-A9CA-A9F426356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640081"/>
            <a:ext cx="4954920" cy="16069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Treatment Methods</a:t>
            </a:r>
            <a:endParaRPr lang="en-US" sz="4400" dirty="0"/>
          </a:p>
        </p:txBody>
      </p:sp>
      <p:pic>
        <p:nvPicPr>
          <p:cNvPr id="1028" name="Picture 4" descr="A person watering a tree&#10;&#10;Description automatically generated">
            <a:extLst>
              <a:ext uri="{FF2B5EF4-FFF2-40B4-BE49-F238E27FC236}">
                <a16:creationId xmlns:a16="http://schemas.microsoft.com/office/drawing/2014/main" id="{C140DBAB-FC2D-D3E8-EA15-7C404590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6387" y="640081"/>
            <a:ext cx="1754790" cy="26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person spraying a tree&#10;&#10;Description automatically generated">
            <a:extLst>
              <a:ext uri="{FF2B5EF4-FFF2-40B4-BE49-F238E27FC236}">
                <a16:creationId xmlns:a16="http://schemas.microsoft.com/office/drawing/2014/main" id="{523F9419-8270-69E1-692C-937B2994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4570" y="3589021"/>
            <a:ext cx="3938424" cy="26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9D6ACFC8-31E0-4BC0-B62C-CE4092162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820747"/>
              </p:ext>
            </p:extLst>
          </p:nvPr>
        </p:nvGraphicFramePr>
        <p:xfrm>
          <a:off x="1261872" y="2560106"/>
          <a:ext cx="4954920" cy="372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335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Treatment Frequency and Costs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3620B9-7485-150E-AF7C-6B26FADC7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15798"/>
          <a:stretch/>
        </p:blipFill>
        <p:spPr bwMode="auto">
          <a:xfrm>
            <a:off x="6095999" y="2856842"/>
            <a:ext cx="4807287" cy="179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9D6ACFC8-31E0-4BC0-B62C-CE4092162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122185"/>
              </p:ext>
            </p:extLst>
          </p:nvPr>
        </p:nvGraphicFramePr>
        <p:xfrm>
          <a:off x="1261872" y="1933575"/>
          <a:ext cx="4401509" cy="424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189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C6D7B817-6658-466D-B7F8-851ED5C3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4DB5839-12B9-4BA0-98A8-CAE44ED19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/>
              <a:t>What Should the Preventative Treatment Vs. Non-Treatment Criteria Consist of?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09C2F198-2D91-2DC8-B6DA-291434891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22" b="1"/>
          <a:stretch/>
        </p:blipFill>
        <p:spPr>
          <a:xfrm>
            <a:off x="20" y="10"/>
            <a:ext cx="4872546" cy="4212698"/>
          </a:xfrm>
          <a:prstGeom prst="rect">
            <a:avLst/>
          </a:prstGeom>
        </p:spPr>
      </p:pic>
      <p:pic>
        <p:nvPicPr>
          <p:cNvPr id="4" name="Picture 3" descr="A road with palm trees and power lines&#10;&#10;Description automatically generated">
            <a:extLst>
              <a:ext uri="{FF2B5EF4-FFF2-40B4-BE49-F238E27FC236}">
                <a16:creationId xmlns:a16="http://schemas.microsoft.com/office/drawing/2014/main" id="{72A05E4D-49C5-8752-66A3-A27DA420F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" r="6041" b="1"/>
          <a:stretch/>
        </p:blipFill>
        <p:spPr>
          <a:xfrm>
            <a:off x="5305425" y="1"/>
            <a:ext cx="5987415" cy="4029652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9D6ACFC8-31E0-4BC0-B62C-CE4092162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23429"/>
              </p:ext>
            </p:extLst>
          </p:nvPr>
        </p:nvGraphicFramePr>
        <p:xfrm>
          <a:off x="4438650" y="4212708"/>
          <a:ext cx="7339735" cy="2363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812265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509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Schoolbook</vt:lpstr>
      <vt:lpstr>Wingdings 2</vt:lpstr>
      <vt:lpstr>View</vt:lpstr>
      <vt:lpstr>SAPW – Treatment Criteria</vt:lpstr>
      <vt:lpstr>SAPW Overview</vt:lpstr>
      <vt:lpstr>Hosts</vt:lpstr>
      <vt:lpstr>Inspection Methods</vt:lpstr>
      <vt:lpstr>Treatment Methods</vt:lpstr>
      <vt:lpstr>Treatment Frequency and Costs</vt:lpstr>
      <vt:lpstr>What Should the Preventative Treatment Vs. Non-Treatment Criteria Consist of?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Risk Evaluations</dc:title>
  <dc:creator>Christopher Kallstrand</dc:creator>
  <cp:lastModifiedBy>Christopher Kallstrand</cp:lastModifiedBy>
  <cp:revision>15</cp:revision>
  <dcterms:created xsi:type="dcterms:W3CDTF">2022-01-27T19:02:34Z</dcterms:created>
  <dcterms:modified xsi:type="dcterms:W3CDTF">2023-08-24T19:27:40Z</dcterms:modified>
</cp:coreProperties>
</file>